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20" r:id="rId1"/>
  </p:sldMasterIdLst>
  <p:notesMasterIdLst>
    <p:notesMasterId r:id="rId3"/>
  </p:notes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899" autoAdjust="0"/>
    <p:restoredTop sz="94660"/>
  </p:normalViewPr>
  <p:slideViewPr>
    <p:cSldViewPr snapToGrid="0">
      <p:cViewPr varScale="1">
        <p:scale>
          <a:sx n="78" d="100"/>
          <a:sy n="78" d="100"/>
        </p:scale>
        <p:origin x="86" y="17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379EF6-94CE-4C80-8E73-6F846EFCABB6}" type="datetimeFigureOut">
              <a:rPr lang="el-GR" smtClean="0"/>
              <a:t>18/12/2024</a:t>
            </a:fld>
            <a:endParaRPr lang="el-G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3E3238-2F67-424A-A92B-4997A113323B}" type="slidenum">
              <a:rPr lang="el-GR" smtClean="0"/>
              <a:t>‹#›</a:t>
            </a:fld>
            <a:endParaRPr lang="el-GR"/>
          </a:p>
        </p:txBody>
      </p:sp>
    </p:spTree>
    <p:extLst>
      <p:ext uri="{BB962C8B-B14F-4D97-AF65-F5344CB8AC3E}">
        <p14:creationId xmlns:p14="http://schemas.microsoft.com/office/powerpoint/2010/main" val="725736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5"/>
          </p:nvPr>
        </p:nvSpPr>
        <p:spPr/>
        <p:txBody>
          <a:bodyPr/>
          <a:lstStyle/>
          <a:p>
            <a:fld id="{F03E3238-2F67-424A-A92B-4997A113323B}" type="slidenum">
              <a:rPr lang="el-GR" smtClean="0"/>
              <a:t>1</a:t>
            </a:fld>
            <a:endParaRPr lang="el-GR"/>
          </a:p>
        </p:txBody>
      </p:sp>
    </p:spTree>
    <p:extLst>
      <p:ext uri="{BB962C8B-B14F-4D97-AF65-F5344CB8AC3E}">
        <p14:creationId xmlns:p14="http://schemas.microsoft.com/office/powerpoint/2010/main" val="24812044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A black and green logo&#10;&#10;Description automatically generated">
            <a:extLst>
              <a:ext uri="{FF2B5EF4-FFF2-40B4-BE49-F238E27FC236}">
                <a16:creationId xmlns:a16="http://schemas.microsoft.com/office/drawing/2014/main" id="{0D2D2773-389D-C492-3548-D332DDC52C00}"/>
              </a:ext>
            </a:extLst>
          </p:cNvPr>
          <p:cNvPicPr>
            <a:picLocks noChangeAspect="1"/>
          </p:cNvPicPr>
          <p:nvPr userDrawn="1"/>
        </p:nvPicPr>
        <p:blipFill>
          <a:blip r:embed="rId2"/>
          <a:stretch>
            <a:fillRect/>
          </a:stretch>
        </p:blipFill>
        <p:spPr>
          <a:xfrm>
            <a:off x="6181454" y="0"/>
            <a:ext cx="1485724" cy="1708583"/>
          </a:xfrm>
          <a:prstGeom prst="rect">
            <a:avLst/>
          </a:prstGeom>
          <a:solidFill>
            <a:schemeClr val="bg2"/>
          </a:solidFill>
        </p:spPr>
      </p:pic>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24/5/2024</a:t>
            </a:r>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69891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BC1C18-307B-4F68-A007-B5B542270E8D}" type="datetimeFigureOut">
              <a:rPr lang="en-US" smtClean="0"/>
              <a:t>12/18/2024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8543907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BC1C18-307B-4F68-A007-B5B542270E8D}" type="datetimeFigureOut">
              <a:rPr lang="en-US" smtClean="0"/>
              <a:t>12/18/2024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2318196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CBC1C18-307B-4F68-A007-B5B542270E8D}" type="datetimeFigureOut">
              <a:rPr lang="en-US" smtClean="0"/>
              <a:t>12/18/2024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9109820"/>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CBC1C18-307B-4F68-A007-B5B542270E8D}" type="datetimeFigureOut">
              <a:rPr lang="en-US" smtClean="0"/>
              <a:t>12/18/2024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88698903"/>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CBC1C18-307B-4F68-A007-B5B542270E8D}" type="datetimeFigureOut">
              <a:rPr lang="en-US" smtClean="0"/>
              <a:t>12/18/2024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1521739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smtClean="0"/>
              <a:t>12/18/2024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450989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smtClean="0"/>
              <a:t>12/18/2024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46196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smtClean="0"/>
              <a:t>12/18/2024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pic>
        <p:nvPicPr>
          <p:cNvPr id="7" name="Picture 6" descr="A black and green logo&#10;&#10;Description automatically generated">
            <a:extLst>
              <a:ext uri="{FF2B5EF4-FFF2-40B4-BE49-F238E27FC236}">
                <a16:creationId xmlns:a16="http://schemas.microsoft.com/office/drawing/2014/main" id="{654B06F3-9A99-F014-D093-4C425D347B10}"/>
              </a:ext>
            </a:extLst>
          </p:cNvPr>
          <p:cNvPicPr>
            <a:picLocks noChangeAspect="1"/>
          </p:cNvPicPr>
          <p:nvPr userDrawn="1"/>
        </p:nvPicPr>
        <p:blipFill>
          <a:blip r:embed="rId2"/>
          <a:stretch>
            <a:fillRect/>
          </a:stretch>
        </p:blipFill>
        <p:spPr>
          <a:xfrm>
            <a:off x="98435" y="72083"/>
            <a:ext cx="934812" cy="1075034"/>
          </a:xfrm>
          <a:prstGeom prst="rect">
            <a:avLst/>
          </a:prstGeom>
          <a:solidFill>
            <a:schemeClr val="bg2"/>
          </a:solidFill>
        </p:spPr>
      </p:pic>
    </p:spTree>
    <p:extLst>
      <p:ext uri="{BB962C8B-B14F-4D97-AF65-F5344CB8AC3E}">
        <p14:creationId xmlns:p14="http://schemas.microsoft.com/office/powerpoint/2010/main" val="3817574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smtClean="0"/>
              <a:t>12/18/2024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61456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smtClean="0"/>
              <a:t>12/18/2024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42514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smtClean="0"/>
              <a:t>12/18/2024</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40282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smtClean="0"/>
              <a:t>12/18/2024</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86030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D9284-D300-4297-87F7-E791DCC15DB1}" type="datetimeFigureOut">
              <a:rPr lang="en-US" smtClean="0"/>
              <a:t>12/18/2024</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12707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D525BB-DA17-4BA0-B3C8-3AC3ABC827E6}" type="datetimeFigureOut">
              <a:rPr lang="en-US" smtClean="0"/>
              <a:t>12/18/2024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73829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smtClean="0"/>
              <a:t>12/18/2024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78206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CBC1C18-307B-4F68-A007-B5B542270E8D}" type="datetimeFigureOut">
              <a:rPr lang="en-US" smtClean="0"/>
              <a:t>12/18/2024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
              </a:t>
            </a:r>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0141086"/>
      </p:ext>
    </p:extLst>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 id="2147483832" r:id="rId12"/>
    <p:sldLayoutId id="2147483833" r:id="rId13"/>
    <p:sldLayoutId id="2147483834" r:id="rId14"/>
    <p:sldLayoutId id="2147483835" r:id="rId15"/>
    <p:sldLayoutId id="2147483836"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8100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183CFBA6-CE65-403A-9402-96B75FC899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5" name="Freeform 11">
              <a:extLst>
                <a:ext uri="{FF2B5EF4-FFF2-40B4-BE49-F238E27FC236}">
                  <a16:creationId xmlns:a16="http://schemas.microsoft.com/office/drawing/2014/main" id="{59AF335C-09EE-4959-A2C9-B32F3C6C1D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txBody>
            <a:bodyPr/>
            <a:lstStyle/>
            <a:p>
              <a:endParaRPr lang="el-GR"/>
            </a:p>
          </p:txBody>
        </p:sp>
        <p:sp>
          <p:nvSpPr>
            <p:cNvPr id="16" name="Freeform 12">
              <a:extLst>
                <a:ext uri="{FF2B5EF4-FFF2-40B4-BE49-F238E27FC236}">
                  <a16:creationId xmlns:a16="http://schemas.microsoft.com/office/drawing/2014/main" id="{94CCE8C7-E8BB-47EB-BBC7-5E8948F89F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txBody>
            <a:bodyPr/>
            <a:lstStyle/>
            <a:p>
              <a:endParaRPr lang="el-GR"/>
            </a:p>
          </p:txBody>
        </p:sp>
        <p:sp>
          <p:nvSpPr>
            <p:cNvPr id="17" name="Freeform 13">
              <a:extLst>
                <a:ext uri="{FF2B5EF4-FFF2-40B4-BE49-F238E27FC236}">
                  <a16:creationId xmlns:a16="http://schemas.microsoft.com/office/drawing/2014/main" id="{2665878D-6479-49F4-BD1C-D1BE63CABA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txBody>
            <a:bodyPr/>
            <a:lstStyle/>
            <a:p>
              <a:endParaRPr lang="el-GR"/>
            </a:p>
          </p:txBody>
        </p:sp>
        <p:sp>
          <p:nvSpPr>
            <p:cNvPr id="18" name="Freeform 14">
              <a:extLst>
                <a:ext uri="{FF2B5EF4-FFF2-40B4-BE49-F238E27FC236}">
                  <a16:creationId xmlns:a16="http://schemas.microsoft.com/office/drawing/2014/main" id="{C6400AEB-4991-4E07-8599-C36A9E354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txBody>
            <a:bodyPr/>
            <a:lstStyle/>
            <a:p>
              <a:endParaRPr lang="el-GR"/>
            </a:p>
          </p:txBody>
        </p:sp>
        <p:sp>
          <p:nvSpPr>
            <p:cNvPr id="19" name="Freeform 15">
              <a:extLst>
                <a:ext uri="{FF2B5EF4-FFF2-40B4-BE49-F238E27FC236}">
                  <a16:creationId xmlns:a16="http://schemas.microsoft.com/office/drawing/2014/main" id="{0C2AEB7A-70D9-4DE7-B97A-0325DBC9F2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txBody>
            <a:bodyPr/>
            <a:lstStyle/>
            <a:p>
              <a:endParaRPr lang="el-GR"/>
            </a:p>
          </p:txBody>
        </p:sp>
        <p:sp>
          <p:nvSpPr>
            <p:cNvPr id="20" name="Freeform 16">
              <a:extLst>
                <a:ext uri="{FF2B5EF4-FFF2-40B4-BE49-F238E27FC236}">
                  <a16:creationId xmlns:a16="http://schemas.microsoft.com/office/drawing/2014/main" id="{FC03DDD2-9CC7-40B7-A632-50BF3E3F6A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txBody>
            <a:bodyPr/>
            <a:lstStyle/>
            <a:p>
              <a:endParaRPr lang="el-GR"/>
            </a:p>
          </p:txBody>
        </p:sp>
        <p:sp>
          <p:nvSpPr>
            <p:cNvPr id="21" name="Freeform 17">
              <a:extLst>
                <a:ext uri="{FF2B5EF4-FFF2-40B4-BE49-F238E27FC236}">
                  <a16:creationId xmlns:a16="http://schemas.microsoft.com/office/drawing/2014/main" id="{7F0B3262-F0EC-44D3-AA37-9552D248C7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txBody>
            <a:bodyPr/>
            <a:lstStyle/>
            <a:p>
              <a:endParaRPr lang="el-GR"/>
            </a:p>
          </p:txBody>
        </p:sp>
        <p:sp>
          <p:nvSpPr>
            <p:cNvPr id="22" name="Freeform 18">
              <a:extLst>
                <a:ext uri="{FF2B5EF4-FFF2-40B4-BE49-F238E27FC236}">
                  <a16:creationId xmlns:a16="http://schemas.microsoft.com/office/drawing/2014/main" id="{1839BD80-9BF2-49B4-BB03-B5AAB359BF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txBody>
            <a:bodyPr/>
            <a:lstStyle/>
            <a:p>
              <a:endParaRPr lang="el-GR"/>
            </a:p>
          </p:txBody>
        </p:sp>
        <p:sp>
          <p:nvSpPr>
            <p:cNvPr id="23" name="Freeform 19">
              <a:extLst>
                <a:ext uri="{FF2B5EF4-FFF2-40B4-BE49-F238E27FC236}">
                  <a16:creationId xmlns:a16="http://schemas.microsoft.com/office/drawing/2014/main" id="{BDC00C45-9216-4702-A31A-391B1D89C4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txBody>
            <a:bodyPr/>
            <a:lstStyle/>
            <a:p>
              <a:endParaRPr lang="el-GR"/>
            </a:p>
          </p:txBody>
        </p:sp>
        <p:sp>
          <p:nvSpPr>
            <p:cNvPr id="24" name="Freeform 20">
              <a:extLst>
                <a:ext uri="{FF2B5EF4-FFF2-40B4-BE49-F238E27FC236}">
                  <a16:creationId xmlns:a16="http://schemas.microsoft.com/office/drawing/2014/main" id="{5FB0F70F-34B9-4938-B487-312A0BF0E0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txBody>
            <a:bodyPr/>
            <a:lstStyle/>
            <a:p>
              <a:endParaRPr lang="el-GR"/>
            </a:p>
          </p:txBody>
        </p:sp>
        <p:sp>
          <p:nvSpPr>
            <p:cNvPr id="25" name="Freeform 21">
              <a:extLst>
                <a:ext uri="{FF2B5EF4-FFF2-40B4-BE49-F238E27FC236}">
                  <a16:creationId xmlns:a16="http://schemas.microsoft.com/office/drawing/2014/main" id="{791D1EE1-5A08-47A7-8D44-0940DEF5B4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txBody>
            <a:bodyPr/>
            <a:lstStyle/>
            <a:p>
              <a:endParaRPr lang="el-GR"/>
            </a:p>
          </p:txBody>
        </p:sp>
        <p:sp>
          <p:nvSpPr>
            <p:cNvPr id="26" name="Freeform 22">
              <a:extLst>
                <a:ext uri="{FF2B5EF4-FFF2-40B4-BE49-F238E27FC236}">
                  <a16:creationId xmlns:a16="http://schemas.microsoft.com/office/drawing/2014/main" id="{E04F3404-E41A-43F9-AC45-52EB0874B4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txBody>
            <a:bodyPr/>
            <a:lstStyle/>
            <a:p>
              <a:endParaRPr lang="el-GR"/>
            </a:p>
          </p:txBody>
        </p:sp>
      </p:grpSp>
      <p:grpSp>
        <p:nvGrpSpPr>
          <p:cNvPr id="28" name="Group 27">
            <a:extLst>
              <a:ext uri="{FF2B5EF4-FFF2-40B4-BE49-F238E27FC236}">
                <a16:creationId xmlns:a16="http://schemas.microsoft.com/office/drawing/2014/main" id="{C1BC7BDB-967A-4559-AA14-041BCB872DF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9" name="Freeform 27">
              <a:extLst>
                <a:ext uri="{FF2B5EF4-FFF2-40B4-BE49-F238E27FC236}">
                  <a16:creationId xmlns:a16="http://schemas.microsoft.com/office/drawing/2014/main" id="{A39F46EA-3E4A-46CA-BCB8-CA695ED3F4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txBody>
            <a:bodyPr/>
            <a:lstStyle/>
            <a:p>
              <a:endParaRPr lang="el-GR"/>
            </a:p>
          </p:txBody>
        </p:sp>
        <p:sp>
          <p:nvSpPr>
            <p:cNvPr id="30" name="Freeform 28">
              <a:extLst>
                <a:ext uri="{FF2B5EF4-FFF2-40B4-BE49-F238E27FC236}">
                  <a16:creationId xmlns:a16="http://schemas.microsoft.com/office/drawing/2014/main" id="{491A4A32-7F8C-4CA7-9281-9761F03571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txBody>
            <a:bodyPr/>
            <a:lstStyle/>
            <a:p>
              <a:endParaRPr lang="el-GR"/>
            </a:p>
          </p:txBody>
        </p:sp>
        <p:sp>
          <p:nvSpPr>
            <p:cNvPr id="31" name="Freeform 29">
              <a:extLst>
                <a:ext uri="{FF2B5EF4-FFF2-40B4-BE49-F238E27FC236}">
                  <a16:creationId xmlns:a16="http://schemas.microsoft.com/office/drawing/2014/main" id="{46B02D76-3CD9-4DF5-A3AD-793E7204E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txBody>
            <a:bodyPr/>
            <a:lstStyle/>
            <a:p>
              <a:endParaRPr lang="el-GR"/>
            </a:p>
          </p:txBody>
        </p:sp>
        <p:sp>
          <p:nvSpPr>
            <p:cNvPr id="32" name="Freeform 30">
              <a:extLst>
                <a:ext uri="{FF2B5EF4-FFF2-40B4-BE49-F238E27FC236}">
                  <a16:creationId xmlns:a16="http://schemas.microsoft.com/office/drawing/2014/main" id="{E579A2FB-E98B-4144-9D52-3A72BD8D1B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txBody>
            <a:bodyPr/>
            <a:lstStyle/>
            <a:p>
              <a:endParaRPr lang="el-GR"/>
            </a:p>
          </p:txBody>
        </p:sp>
        <p:sp>
          <p:nvSpPr>
            <p:cNvPr id="33" name="Freeform 31">
              <a:extLst>
                <a:ext uri="{FF2B5EF4-FFF2-40B4-BE49-F238E27FC236}">
                  <a16:creationId xmlns:a16="http://schemas.microsoft.com/office/drawing/2014/main" id="{65E500DD-EB71-44B5-A2FA-88E9964357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txBody>
            <a:bodyPr/>
            <a:lstStyle/>
            <a:p>
              <a:endParaRPr lang="el-GR"/>
            </a:p>
          </p:txBody>
        </p:sp>
        <p:sp>
          <p:nvSpPr>
            <p:cNvPr id="34" name="Freeform 32">
              <a:extLst>
                <a:ext uri="{FF2B5EF4-FFF2-40B4-BE49-F238E27FC236}">
                  <a16:creationId xmlns:a16="http://schemas.microsoft.com/office/drawing/2014/main" id="{04D6AAD6-45AE-454A-9206-8B90E8A264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txBody>
            <a:bodyPr/>
            <a:lstStyle/>
            <a:p>
              <a:endParaRPr lang="el-GR"/>
            </a:p>
          </p:txBody>
        </p:sp>
        <p:sp>
          <p:nvSpPr>
            <p:cNvPr id="35" name="Freeform 33">
              <a:extLst>
                <a:ext uri="{FF2B5EF4-FFF2-40B4-BE49-F238E27FC236}">
                  <a16:creationId xmlns:a16="http://schemas.microsoft.com/office/drawing/2014/main" id="{F7399B13-8510-45F6-98C4-0F14C0B37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txBody>
            <a:bodyPr/>
            <a:lstStyle/>
            <a:p>
              <a:endParaRPr lang="el-GR"/>
            </a:p>
          </p:txBody>
        </p:sp>
        <p:sp>
          <p:nvSpPr>
            <p:cNvPr id="36" name="Freeform 34">
              <a:extLst>
                <a:ext uri="{FF2B5EF4-FFF2-40B4-BE49-F238E27FC236}">
                  <a16:creationId xmlns:a16="http://schemas.microsoft.com/office/drawing/2014/main" id="{CA595445-6A38-4465-9A5D-9705388D93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txBody>
            <a:bodyPr/>
            <a:lstStyle/>
            <a:p>
              <a:endParaRPr lang="el-GR"/>
            </a:p>
          </p:txBody>
        </p:sp>
        <p:sp>
          <p:nvSpPr>
            <p:cNvPr id="37" name="Freeform 35">
              <a:extLst>
                <a:ext uri="{FF2B5EF4-FFF2-40B4-BE49-F238E27FC236}">
                  <a16:creationId xmlns:a16="http://schemas.microsoft.com/office/drawing/2014/main" id="{21D40BAF-4AE0-46F4-BD65-057F0DC668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txBody>
            <a:bodyPr/>
            <a:lstStyle/>
            <a:p>
              <a:endParaRPr lang="el-GR"/>
            </a:p>
          </p:txBody>
        </p:sp>
        <p:sp>
          <p:nvSpPr>
            <p:cNvPr id="38" name="Freeform 36">
              <a:extLst>
                <a:ext uri="{FF2B5EF4-FFF2-40B4-BE49-F238E27FC236}">
                  <a16:creationId xmlns:a16="http://schemas.microsoft.com/office/drawing/2014/main" id="{B17F2D73-16DF-4138-B72D-E5B204717A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txBody>
            <a:bodyPr/>
            <a:lstStyle/>
            <a:p>
              <a:endParaRPr lang="el-GR"/>
            </a:p>
          </p:txBody>
        </p:sp>
        <p:sp>
          <p:nvSpPr>
            <p:cNvPr id="39" name="Freeform 37">
              <a:extLst>
                <a:ext uri="{FF2B5EF4-FFF2-40B4-BE49-F238E27FC236}">
                  <a16:creationId xmlns:a16="http://schemas.microsoft.com/office/drawing/2014/main" id="{DB8ABBC2-6C0C-4F6E-97EB-55B3B7B2F3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txBody>
            <a:bodyPr/>
            <a:lstStyle/>
            <a:p>
              <a:endParaRPr lang="el-GR"/>
            </a:p>
          </p:txBody>
        </p:sp>
        <p:sp>
          <p:nvSpPr>
            <p:cNvPr id="40" name="Freeform 38">
              <a:extLst>
                <a:ext uri="{FF2B5EF4-FFF2-40B4-BE49-F238E27FC236}">
                  <a16:creationId xmlns:a16="http://schemas.microsoft.com/office/drawing/2014/main" id="{7A49885E-6B05-41B6-B47F-9D24456FE7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txBody>
            <a:bodyPr/>
            <a:lstStyle/>
            <a:p>
              <a:endParaRPr lang="el-GR"/>
            </a:p>
          </p:txBody>
        </p:sp>
      </p:grpSp>
      <p:sp>
        <p:nvSpPr>
          <p:cNvPr id="42" name="Rectangle 41">
            <a:extLst>
              <a:ext uri="{FF2B5EF4-FFF2-40B4-BE49-F238E27FC236}">
                <a16:creationId xmlns:a16="http://schemas.microsoft.com/office/drawing/2014/main" id="{BDADA868-08FE-425A-AEF9-B622F93730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44" name="Freeform 11">
            <a:extLst>
              <a:ext uri="{FF2B5EF4-FFF2-40B4-BE49-F238E27FC236}">
                <a16:creationId xmlns:a16="http://schemas.microsoft.com/office/drawing/2014/main" id="{4AE17B7F-6C2F-42A9-946F-8FF49617D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el-GR"/>
          </a:p>
        </p:txBody>
      </p:sp>
      <p:sp useBgFill="1">
        <p:nvSpPr>
          <p:cNvPr id="46" name="Rectangle 45">
            <a:extLst>
              <a:ext uri="{FF2B5EF4-FFF2-40B4-BE49-F238E27FC236}">
                <a16:creationId xmlns:a16="http://schemas.microsoft.com/office/drawing/2014/main" id="{6065F8A9-9499-4A44-BDAD-F706130FD8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8" name="Rectangle 47">
            <a:extLst>
              <a:ext uri="{FF2B5EF4-FFF2-40B4-BE49-F238E27FC236}">
                <a16:creationId xmlns:a16="http://schemas.microsoft.com/office/drawing/2014/main" id="{38132C2D-AFE4-478D-A86B-81059C205E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205BFD52-DD96-4666-8D77-C636870FD0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292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01BA2D-F668-B665-F83D-10CD62673921}"/>
              </a:ext>
            </a:extLst>
          </p:cNvPr>
          <p:cNvSpPr>
            <a:spLocks noGrp="1"/>
          </p:cNvSpPr>
          <p:nvPr>
            <p:ph type="ctrTitle"/>
          </p:nvPr>
        </p:nvSpPr>
        <p:spPr>
          <a:xfrm>
            <a:off x="9104671" y="215530"/>
            <a:ext cx="2925652" cy="2985728"/>
          </a:xfrm>
        </p:spPr>
        <p:txBody>
          <a:bodyPr vert="horz" lIns="91440" tIns="45720" rIns="91440" bIns="45720" rtlCol="0" anchor="t">
            <a:noAutofit/>
          </a:bodyPr>
          <a:lstStyle/>
          <a:p>
            <a:pPr algn="r">
              <a:lnSpc>
                <a:spcPct val="150000"/>
              </a:lnSpc>
              <a:spcAft>
                <a:spcPts val="800"/>
              </a:spcAft>
            </a:pPr>
            <a:r>
              <a:rPr lang="el-GR" sz="1200" dirty="0">
                <a:solidFill>
                  <a:schemeClr val="bg1"/>
                </a:solidFill>
              </a:rPr>
              <a:t>Η εκδήλωση ήταν </a:t>
            </a:r>
            <a:r>
              <a:rPr lang="el-GR" sz="1200" dirty="0">
                <a:solidFill>
                  <a:schemeClr val="bg1"/>
                </a:solidFill>
                <a:effectLst/>
              </a:rPr>
              <a:t>μια ευκαιρία να κάνουμε έναν σύντομο απολογισμό και να εκφράσουμε την ευγνωμοσύνη μας για την ιδρυτική ομάδα του </a:t>
            </a:r>
            <a:r>
              <a:rPr lang="el-GR" sz="1200" dirty="0" err="1">
                <a:solidFill>
                  <a:schemeClr val="bg1"/>
                </a:solidFill>
                <a:effectLst/>
              </a:rPr>
              <a:t>ΣΥΔΙΣΕ</a:t>
            </a:r>
            <a:r>
              <a:rPr lang="el-GR" sz="1200" dirty="0">
                <a:solidFill>
                  <a:schemeClr val="bg1"/>
                </a:solidFill>
                <a:effectLst/>
              </a:rPr>
              <a:t> – μια μικρή ομάδα διερμηνέων που αποφάσισε να ενώσει τις δυνάμεις της και να ιδρύσει τον Σύλλογο Διερμηνέων Συνεδρίων Ελλάδος πριν από μια δεκαετία.</a:t>
            </a:r>
            <a:br>
              <a:rPr lang="el-GR" sz="1200" dirty="0">
                <a:solidFill>
                  <a:schemeClr val="bg1"/>
                </a:solidFill>
                <a:effectLst/>
              </a:rPr>
            </a:br>
            <a:r>
              <a:rPr lang="el-GR" sz="1200" dirty="0">
                <a:solidFill>
                  <a:schemeClr val="bg1"/>
                </a:solidFill>
                <a:effectLst/>
              </a:rPr>
              <a:t>Για τη σημαντική προσφορά τους στον σύλλογο απονεμήθηκε από ένα αναμνηστικό δώρο στους/στις πρώην προέδρους του ΔΣ του </a:t>
            </a:r>
            <a:r>
              <a:rPr lang="el-GR" sz="1200" dirty="0" err="1">
                <a:solidFill>
                  <a:schemeClr val="bg1"/>
                </a:solidFill>
                <a:effectLst/>
              </a:rPr>
              <a:t>ΣΥΔΙΣΕ</a:t>
            </a:r>
            <a:r>
              <a:rPr lang="el-GR" sz="1200" dirty="0">
                <a:solidFill>
                  <a:schemeClr val="bg1"/>
                </a:solidFill>
                <a:effectLst/>
              </a:rPr>
              <a:t> που σφράγισαν την πορεία του με το έργο τους: τον Πέτρο Ρωμαίο, τη Μαρία </a:t>
            </a:r>
            <a:r>
              <a:rPr lang="el-GR" sz="1200" dirty="0" err="1">
                <a:solidFill>
                  <a:schemeClr val="bg1"/>
                </a:solidFill>
                <a:effectLst/>
              </a:rPr>
              <a:t>Πετροχείλου</a:t>
            </a:r>
            <a:r>
              <a:rPr lang="el-GR" sz="1200" dirty="0">
                <a:solidFill>
                  <a:schemeClr val="bg1"/>
                </a:solidFill>
                <a:effectLst/>
              </a:rPr>
              <a:t> και την Κατερίνα </a:t>
            </a:r>
            <a:r>
              <a:rPr lang="el-GR" sz="1200" dirty="0" err="1">
                <a:solidFill>
                  <a:schemeClr val="bg1"/>
                </a:solidFill>
                <a:effectLst/>
              </a:rPr>
              <a:t>Χρυσανθοπούλου</a:t>
            </a:r>
            <a:r>
              <a:rPr lang="el-GR" sz="1200" dirty="0">
                <a:solidFill>
                  <a:schemeClr val="bg1"/>
                </a:solidFill>
                <a:effectLst/>
              </a:rPr>
              <a:t>. Ήταν ένα συμβολικό «ευχαριστώ» για τις ατέλειωτες ώρες που αφιέρωσαν, μαζί με τα υπόλοιπα μέλη του ΔΣ, για να προωθήσουν τα αιτήματα των διερμηνέων συνεδρίων και να δώσουν ορατότητα στο επάγγελμά μας. </a:t>
            </a:r>
          </a:p>
        </p:txBody>
      </p:sp>
      <p:sp>
        <p:nvSpPr>
          <p:cNvPr id="52" name="Freeform: Shape 51">
            <a:extLst>
              <a:ext uri="{FF2B5EF4-FFF2-40B4-BE49-F238E27FC236}">
                <a16:creationId xmlns:a16="http://schemas.microsoft.com/office/drawing/2014/main" id="{1941746C-2C12-4564-8342-A3055D836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8132921" y="3187343"/>
            <a:ext cx="1105119" cy="506624"/>
          </a:xfrm>
          <a:custGeom>
            <a:avLst/>
            <a:gdLst>
              <a:gd name="connsiteX0" fmla="*/ 0 w 1105119"/>
              <a:gd name="connsiteY0" fmla="*/ 506624 h 506624"/>
              <a:gd name="connsiteX1" fmla="*/ 759132 w 1105119"/>
              <a:gd name="connsiteY1" fmla="*/ 505572 h 506624"/>
              <a:gd name="connsiteX2" fmla="*/ 849827 w 1105119"/>
              <a:gd name="connsiteY2" fmla="*/ 505572 h 506624"/>
              <a:gd name="connsiteX3" fmla="*/ 864083 w 1105119"/>
              <a:gd name="connsiteY3" fmla="*/ 500804 h 506624"/>
              <a:gd name="connsiteX4" fmla="*/ 869065 w 1105119"/>
              <a:gd name="connsiteY4" fmla="*/ 496035 h 506624"/>
              <a:gd name="connsiteX5" fmla="*/ 1098034 w 1105119"/>
              <a:gd name="connsiteY5" fmla="*/ 267092 h 506624"/>
              <a:gd name="connsiteX6" fmla="*/ 1098034 w 1105119"/>
              <a:gd name="connsiteY6" fmla="*/ 238480 h 506624"/>
              <a:gd name="connsiteX7" fmla="*/ 869065 w 1105119"/>
              <a:gd name="connsiteY7" fmla="*/ 9537 h 506624"/>
              <a:gd name="connsiteX8" fmla="*/ 864083 w 1105119"/>
              <a:gd name="connsiteY8" fmla="*/ 4769 h 506624"/>
              <a:gd name="connsiteX9" fmla="*/ 849827 w 1105119"/>
              <a:gd name="connsiteY9" fmla="*/ 0 h 506624"/>
              <a:gd name="connsiteX10" fmla="*/ 759132 w 1105119"/>
              <a:gd name="connsiteY10" fmla="*/ 0 h 506624"/>
              <a:gd name="connsiteX11" fmla="*/ 0 w 1105119"/>
              <a:gd name="connsiteY11" fmla="*/ 2157 h 506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05119" h="506624">
                <a:moveTo>
                  <a:pt x="0" y="506624"/>
                </a:moveTo>
                <a:lnTo>
                  <a:pt x="759132" y="505572"/>
                </a:lnTo>
                <a:lnTo>
                  <a:pt x="849827" y="505572"/>
                </a:lnTo>
                <a:cubicBezTo>
                  <a:pt x="854636" y="505572"/>
                  <a:pt x="859446" y="500804"/>
                  <a:pt x="864083" y="500804"/>
                </a:cubicBezTo>
                <a:cubicBezTo>
                  <a:pt x="864083" y="496035"/>
                  <a:pt x="869065" y="496035"/>
                  <a:pt x="869065" y="496035"/>
                </a:cubicBezTo>
                <a:lnTo>
                  <a:pt x="1098034" y="267092"/>
                </a:lnTo>
                <a:cubicBezTo>
                  <a:pt x="1107481" y="257555"/>
                  <a:pt x="1107481" y="248018"/>
                  <a:pt x="1098034" y="238480"/>
                </a:cubicBezTo>
                <a:lnTo>
                  <a:pt x="869065" y="9537"/>
                </a:lnTo>
                <a:cubicBezTo>
                  <a:pt x="867519" y="7914"/>
                  <a:pt x="865629" y="6392"/>
                  <a:pt x="864083" y="4769"/>
                </a:cubicBezTo>
                <a:cubicBezTo>
                  <a:pt x="859446" y="0"/>
                  <a:pt x="854636" y="0"/>
                  <a:pt x="849827" y="0"/>
                </a:cubicBezTo>
                <a:lnTo>
                  <a:pt x="759132" y="0"/>
                </a:lnTo>
                <a:lnTo>
                  <a:pt x="0" y="2157"/>
                </a:lnTo>
                <a:close/>
              </a:path>
            </a:pathLst>
          </a:custGeom>
          <a:solidFill>
            <a:schemeClr val="accent1"/>
          </a:solidFill>
          <a:ln>
            <a:noFill/>
          </a:ln>
        </p:spPr>
        <p:txBody>
          <a:bodyPr/>
          <a:lstStyle/>
          <a:p>
            <a:endParaRPr lang="el-GR"/>
          </a:p>
        </p:txBody>
      </p:sp>
      <p:sp>
        <p:nvSpPr>
          <p:cNvPr id="4" name="Subtitle 2">
            <a:extLst>
              <a:ext uri="{FF2B5EF4-FFF2-40B4-BE49-F238E27FC236}">
                <a16:creationId xmlns:a16="http://schemas.microsoft.com/office/drawing/2014/main" id="{1743ED3C-FBB8-13F4-F171-9F5034381A27}"/>
              </a:ext>
            </a:extLst>
          </p:cNvPr>
          <p:cNvSpPr txBox="1">
            <a:spLocks/>
          </p:cNvSpPr>
          <p:nvPr/>
        </p:nvSpPr>
        <p:spPr>
          <a:xfrm>
            <a:off x="1271795" y="2469596"/>
            <a:ext cx="6204623" cy="380544"/>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lnSpc>
                <a:spcPct val="107000"/>
              </a:lnSpc>
              <a:spcAft>
                <a:spcPts val="800"/>
              </a:spcAft>
            </a:pPr>
            <a:r>
              <a:rPr lang="el-GR" sz="2800" b="1" kern="100" dirty="0">
                <a:effectLst/>
                <a:latin typeface="Calibri" panose="020F0502020204030204" pitchFamily="34" charset="0"/>
                <a:ea typeface="Calibri" panose="020F0502020204030204" pitchFamily="34" charset="0"/>
                <a:cs typeface="Times New Roman" panose="02020603050405020304" pitchFamily="18" charset="0"/>
              </a:rPr>
              <a:t>Επετειακή βραδιά για τα </a:t>
            </a:r>
            <a:br>
              <a:rPr lang="en-US" sz="2800" b="1" kern="100" dirty="0">
                <a:effectLst/>
                <a:latin typeface="Calibri" panose="020F0502020204030204" pitchFamily="34" charset="0"/>
                <a:ea typeface="Calibri" panose="020F0502020204030204" pitchFamily="34" charset="0"/>
                <a:cs typeface="Times New Roman" panose="02020603050405020304" pitchFamily="18" charset="0"/>
              </a:rPr>
            </a:br>
            <a:r>
              <a:rPr lang="el-GR" sz="2800" b="1" kern="100" dirty="0">
                <a:effectLst/>
                <a:latin typeface="Calibri" panose="020F0502020204030204" pitchFamily="34" charset="0"/>
                <a:ea typeface="Calibri" panose="020F0502020204030204" pitchFamily="34" charset="0"/>
                <a:cs typeface="Times New Roman" panose="02020603050405020304" pitchFamily="18" charset="0"/>
              </a:rPr>
              <a:t>10 χρόνια του </a:t>
            </a:r>
            <a:r>
              <a:rPr lang="el-GR" sz="2800" b="1" kern="100" dirty="0" err="1">
                <a:effectLst/>
                <a:latin typeface="Calibri" panose="020F0502020204030204" pitchFamily="34" charset="0"/>
                <a:ea typeface="Calibri" panose="020F0502020204030204" pitchFamily="34" charset="0"/>
                <a:cs typeface="Times New Roman" panose="02020603050405020304" pitchFamily="18" charset="0"/>
              </a:rPr>
              <a:t>ΣΥΔΙΣΕ</a:t>
            </a:r>
            <a:r>
              <a:rPr lang="el-GR" sz="2800" b="1" kern="100" dirty="0">
                <a:effectLst/>
                <a:latin typeface="Calibri" panose="020F0502020204030204" pitchFamily="34" charset="0"/>
                <a:ea typeface="Calibri" panose="020F0502020204030204" pitchFamily="34" charset="0"/>
                <a:cs typeface="Times New Roman" panose="02020603050405020304" pitchFamily="18" charset="0"/>
              </a:rPr>
              <a:t> – 12 Ιουλίου 2024</a:t>
            </a:r>
          </a:p>
        </p:txBody>
      </p:sp>
      <p:sp>
        <p:nvSpPr>
          <p:cNvPr id="6" name="TextBox 5">
            <a:extLst>
              <a:ext uri="{FF2B5EF4-FFF2-40B4-BE49-F238E27FC236}">
                <a16:creationId xmlns:a16="http://schemas.microsoft.com/office/drawing/2014/main" id="{33C6C6B5-0C7C-1148-56F5-19960FFE94C0}"/>
              </a:ext>
            </a:extLst>
          </p:cNvPr>
          <p:cNvSpPr txBox="1"/>
          <p:nvPr/>
        </p:nvSpPr>
        <p:spPr>
          <a:xfrm>
            <a:off x="613519" y="3824999"/>
            <a:ext cx="7461922" cy="2906693"/>
          </a:xfrm>
          <a:prstGeom prst="rect">
            <a:avLst/>
          </a:prstGeom>
          <a:noFill/>
        </p:spPr>
        <p:txBody>
          <a:bodyPr wrap="square">
            <a:spAutoFit/>
          </a:bodyPr>
          <a:lstStyle/>
          <a:p>
            <a:pPr>
              <a:lnSpc>
                <a:spcPct val="107000"/>
              </a:lnSpc>
              <a:spcAft>
                <a:spcPts val="800"/>
              </a:spcAft>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Ο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ΣΥΔΙΣΕ</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γιόρτασε την επέτειο των 10 ετών από την ίδρυσή του στο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rooftop </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του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Voilà</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Athènes</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στην πλατεία Αβησσυνίας στο κέντρο της Αθήνας. </a:t>
            </a:r>
          </a:p>
          <a:p>
            <a:pPr>
              <a:lnSpc>
                <a:spcPct val="107000"/>
              </a:lnSpc>
              <a:spcAft>
                <a:spcPts val="800"/>
              </a:spcAft>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Υποδεχθήκαμε περισσότερα από 50 άτομα από τον χώρο των γλωσσικών επαγγελμάτων και της επικοινωνίας, στενούς συνεργάτες που μας στηρίζουν όλα αυτά τα χρόνια και ανθρώπους με σημαντική συνεισφορά στο επάγγελμά μας. </a:t>
            </a:r>
          </a:p>
          <a:p>
            <a:r>
              <a:rPr lang="el-GR" sz="1800" dirty="0">
                <a:effectLst/>
                <a:latin typeface="Calibri" panose="020F0502020204030204" pitchFamily="34" charset="0"/>
                <a:ea typeface="Calibri" panose="020F0502020204030204" pitchFamily="34" charset="0"/>
                <a:cs typeface="Times New Roman" panose="02020603050405020304" pitchFamily="18" charset="0"/>
              </a:rPr>
              <a:t>Με θέα τη φωτισμένη Ακρόπολη απολαύσαμε τη ζεστή φιλοξενία του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Voilà</a:t>
            </a:r>
            <a:r>
              <a:rPr lang="el-GR" sz="1800" dirty="0">
                <a:effectLst/>
                <a:latin typeface="Calibri" panose="020F0502020204030204" pitchFamily="34" charset="0"/>
                <a:ea typeface="Calibri" panose="020F0502020204030204" pitchFamily="34" charset="0"/>
                <a:cs typeface="Times New Roman" panose="02020603050405020304" pitchFamily="18" charset="0"/>
              </a:rPr>
              <a:t> – και του Ιουλίου! – συναντήσαμε φίλους και φίλες, ανταλλάξαμε προπόσεις, αγκαλιές και αναμνήσεις.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 name="Picture 9" descr="A black and green logo&#10;&#10;Description automatically generated">
            <a:extLst>
              <a:ext uri="{FF2B5EF4-FFF2-40B4-BE49-F238E27FC236}">
                <a16:creationId xmlns:a16="http://schemas.microsoft.com/office/drawing/2014/main" id="{FF522A5F-27A7-8348-5A59-6182E4C1F78C}"/>
              </a:ext>
            </a:extLst>
          </p:cNvPr>
          <p:cNvPicPr>
            <a:picLocks noChangeAspect="1"/>
          </p:cNvPicPr>
          <p:nvPr/>
        </p:nvPicPr>
        <p:blipFill>
          <a:blip r:embed="rId3"/>
          <a:stretch>
            <a:fillRect/>
          </a:stretch>
        </p:blipFill>
        <p:spPr>
          <a:xfrm>
            <a:off x="3482731" y="9811"/>
            <a:ext cx="1653609" cy="1901651"/>
          </a:xfrm>
          <a:prstGeom prst="rect">
            <a:avLst/>
          </a:prstGeom>
          <a:solidFill>
            <a:schemeClr val="bg2"/>
          </a:solidFill>
        </p:spPr>
      </p:pic>
      <p:pic>
        <p:nvPicPr>
          <p:cNvPr id="5" name="Picture 4">
            <a:extLst>
              <a:ext uri="{FF2B5EF4-FFF2-40B4-BE49-F238E27FC236}">
                <a16:creationId xmlns:a16="http://schemas.microsoft.com/office/drawing/2014/main" id="{509206D5-920C-7998-E986-E20809C927BA}"/>
              </a:ext>
            </a:extLst>
          </p:cNvPr>
          <p:cNvPicPr>
            <a:picLocks noChangeAspect="1"/>
          </p:cNvPicPr>
          <p:nvPr/>
        </p:nvPicPr>
        <p:blipFill>
          <a:blip r:embed="rId4">
            <a:alphaModFix/>
            <a:extLst>
              <a:ext uri="{BEBA8EAE-BF5A-486C-A8C5-ECC9F3942E4B}">
                <a14:imgProps xmlns:a14="http://schemas.microsoft.com/office/drawing/2010/main">
                  <a14:imgLayer r:embed="rId5">
                    <a14:imgEffect>
                      <a14:colorTemperature colorTemp="6567"/>
                    </a14:imgEffect>
                  </a14:imgLayer>
                </a14:imgProps>
              </a:ext>
            </a:extLst>
          </a:blip>
          <a:stretch>
            <a:fillRect/>
          </a:stretch>
        </p:blipFill>
        <p:spPr>
          <a:xfrm>
            <a:off x="1489528" y="1585103"/>
            <a:ext cx="871747" cy="1366658"/>
          </a:xfrm>
          <a:prstGeom prst="rect">
            <a:avLst/>
          </a:prstGeom>
          <a:solidFill>
            <a:schemeClr val="accent1"/>
          </a:solidFill>
          <a:effectLst>
            <a:softEdge rad="12700"/>
          </a:effectLst>
          <a:scene3d>
            <a:camera prst="orthographicFront">
              <a:rot lat="0" lon="0" rev="900000"/>
            </a:camera>
            <a:lightRig rig="threePt" dir="t"/>
          </a:scene3d>
        </p:spPr>
      </p:pic>
    </p:spTree>
    <p:extLst>
      <p:ext uri="{BB962C8B-B14F-4D97-AF65-F5344CB8AC3E}">
        <p14:creationId xmlns:p14="http://schemas.microsoft.com/office/powerpoint/2010/main" val="372317716"/>
      </p:ext>
    </p:extLst>
  </p:cSld>
  <p:clrMapOvr>
    <a:masterClrMapping/>
  </p:clrMapOvr>
</p:sld>
</file>

<file path=ppt/theme/theme1.xml><?xml version="1.0" encoding="utf-8"?>
<a:theme xmlns:a="http://schemas.openxmlformats.org/drawingml/2006/main" name="Wisp">
  <a:themeElements>
    <a:clrScheme name="Custom 10">
      <a:dk1>
        <a:sysClr val="windowText" lastClr="000000"/>
      </a:dk1>
      <a:lt1>
        <a:sysClr val="window" lastClr="FFFFFF"/>
      </a:lt1>
      <a:dk2>
        <a:srgbClr val="455F51"/>
      </a:dk2>
      <a:lt2>
        <a:srgbClr val="E2DFCC"/>
      </a:lt2>
      <a:accent1>
        <a:srgbClr val="86A795"/>
      </a:accent1>
      <a:accent2>
        <a:srgbClr val="63A537"/>
      </a:accent2>
      <a:accent3>
        <a:srgbClr val="37A76F"/>
      </a:accent3>
      <a:accent4>
        <a:srgbClr val="44C1A3"/>
      </a:accent4>
      <a:accent5>
        <a:srgbClr val="4C661A"/>
      </a:accent5>
      <a:accent6>
        <a:srgbClr val="739A28"/>
      </a:accent6>
      <a:hlink>
        <a:srgbClr val="EE7B08"/>
      </a:hlink>
      <a:folHlink>
        <a:srgbClr val="977B2D"/>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Wisp</Template>
  <TotalTime>134</TotalTime>
  <Words>229</Words>
  <Application>Microsoft Office PowerPoint</Application>
  <PresentationFormat>Widescreen</PresentationFormat>
  <Paragraphs>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Arial</vt:lpstr>
      <vt:lpstr>Calibri</vt:lpstr>
      <vt:lpstr>Century Gothic</vt:lpstr>
      <vt:lpstr>Wingdings 3</vt:lpstr>
      <vt:lpstr>Wisp</vt:lpstr>
      <vt:lpstr>Η εκδήλωση ήταν μια ευκαιρία να κάνουμε έναν σύντομο απολογισμό και να εκφράσουμε την ευγνωμοσύνη μας για την ιδρυτική ομάδα του ΣΥΔΙΣΕ – μια μικρή ομάδα διερμηνέων που αποφάσισε να ενώσει τις δυνάμεις της και να ιδρύσει τον Σύλλογο Διερμηνέων Συνεδρίων Ελλάδος πριν από μια δεκαετία. Για τη σημαντική προσφορά τους στον σύλλογο απονεμήθηκε από ένα αναμνηστικό δώρο στους/στις πρώην προέδρους του ΔΣ του ΣΥΔΙΣΕ που σφράγισαν την πορεία του με το έργο τους: τον Πέτρο Ρωμαίο, τη Μαρία Πετροχείλου και την Κατερίνα Χρυσανθοπούλου. Ήταν ένα συμβολικό «ευχαριστώ» για τις ατέλειωτες ώρες που αφιέρωσαν, μαζί με τα υπόλοιπα μέλη του ΔΣ, για να προωθήσουν τα αιτήματα των διερμηνέων συνεδρίων και να δώσουν ορατότητα στο επάγγελμά μας.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Martha Voyatzi</dc:creator>
  <cp:lastModifiedBy>Martha Voyatzi</cp:lastModifiedBy>
  <cp:revision>21</cp:revision>
  <dcterms:created xsi:type="dcterms:W3CDTF">2024-05-21T14:41:24Z</dcterms:created>
  <dcterms:modified xsi:type="dcterms:W3CDTF">2024-12-18T08:56:35Z</dcterms:modified>
</cp:coreProperties>
</file>